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notesMasterIdLst>
    <p:notesMasterId r:id="rId34"/>
  </p:notesMasterIdLst>
  <p:sldIdLst>
    <p:sldId id="368" r:id="rId2"/>
    <p:sldId id="335" r:id="rId3"/>
    <p:sldId id="337" r:id="rId4"/>
    <p:sldId id="336" r:id="rId5"/>
    <p:sldId id="338" r:id="rId6"/>
    <p:sldId id="339" r:id="rId7"/>
    <p:sldId id="340" r:id="rId8"/>
    <p:sldId id="341" r:id="rId9"/>
    <p:sldId id="342" r:id="rId10"/>
    <p:sldId id="343" r:id="rId11"/>
    <p:sldId id="344" r:id="rId12"/>
    <p:sldId id="345" r:id="rId13"/>
    <p:sldId id="346" r:id="rId14"/>
    <p:sldId id="347" r:id="rId15"/>
    <p:sldId id="348" r:id="rId16"/>
    <p:sldId id="369" r:id="rId17"/>
    <p:sldId id="366" r:id="rId18"/>
    <p:sldId id="349" r:id="rId19"/>
    <p:sldId id="350" r:id="rId20"/>
    <p:sldId id="351" r:id="rId21"/>
    <p:sldId id="353" r:id="rId22"/>
    <p:sldId id="354" r:id="rId23"/>
    <p:sldId id="355" r:id="rId24"/>
    <p:sldId id="356" r:id="rId25"/>
    <p:sldId id="360" r:id="rId26"/>
    <p:sldId id="358" r:id="rId27"/>
    <p:sldId id="357" r:id="rId28"/>
    <p:sldId id="359" r:id="rId29"/>
    <p:sldId id="361" r:id="rId30"/>
    <p:sldId id="362" r:id="rId31"/>
    <p:sldId id="363" r:id="rId32"/>
    <p:sldId id="36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5301" autoAdjust="0"/>
  </p:normalViewPr>
  <p:slideViewPr>
    <p:cSldViewPr snapToGrid="0">
      <p:cViewPr varScale="1">
        <p:scale>
          <a:sx n="94" d="100"/>
          <a:sy n="94" d="100"/>
        </p:scale>
        <p:origin x="2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eg>
</file>

<file path=ppt/media/image12.gif>
</file>

<file path=ppt/media/image13.gif>
</file>

<file path=ppt/media/image14.gif>
</file>

<file path=ppt/media/image2.jpeg>
</file>

<file path=ppt/media/image3.gi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D03BC2-F703-45F5-8C3E-87C365CCD85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151FCC-A4E5-40FB-B460-1092BD538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6754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u="sng" dirty="0"/>
              <a:t>Conserving </a:t>
            </a:r>
            <a:r>
              <a:rPr lang="en-US" b="1" u="sng" dirty="0">
                <a:sym typeface="Wingdings" panose="05000000000000000000" pitchFamily="2" charset="2"/>
              </a:rPr>
              <a:t> </a:t>
            </a:r>
            <a:r>
              <a:rPr lang="en-US" b="1" u="sng" dirty="0"/>
              <a:t>saving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151FCC-A4E5-40FB-B460-1092BD53852A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4398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Coherent </a:t>
            </a:r>
            <a:r>
              <a:rPr lang="en-US" b="1" dirty="0">
                <a:solidFill>
                  <a:srgbClr val="FF0000"/>
                </a:solidFill>
                <a:sym typeface="Wingdings" panose="05000000000000000000" pitchFamily="2" charset="2"/>
              </a:rPr>
              <a:t> </a:t>
            </a:r>
            <a:r>
              <a:rPr lang="en-US" b="1" dirty="0">
                <a:solidFill>
                  <a:srgbClr val="FF0000"/>
                </a:solidFill>
              </a:rPr>
              <a:t>clear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151FCC-A4E5-40FB-B460-1092BD53852A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988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144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2528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343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482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778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198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513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66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0760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332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848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C3026-A787-4121-A7D5-8A406C089B28}" type="datetimeFigureOut">
              <a:rPr lang="en-US" smtClean="0"/>
              <a:t>24-Oct-23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FD4142-656A-47D1-A2BD-E7F10F92A1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935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38115090-49CF-14D3-94D6-FC599B33E269}"/>
              </a:ext>
            </a:extLst>
          </p:cNvPr>
          <p:cNvSpPr txBox="1">
            <a:spLocks/>
          </p:cNvSpPr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Hardware Architectures</a:t>
            </a:r>
          </a:p>
        </p:txBody>
      </p:sp>
      <p:pic>
        <p:nvPicPr>
          <p:cNvPr id="2" name="Picture 1" descr="A diagram of different devices&#10;&#10;Description automatically generated with medium confidence">
            <a:extLst>
              <a:ext uri="{FF2B5EF4-FFF2-40B4-BE49-F238E27FC236}">
                <a16:creationId xmlns:a16="http://schemas.microsoft.com/office/drawing/2014/main" id="{323877BB-703F-9E61-8B15-00D44902B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313" y="2112579"/>
            <a:ext cx="4757475" cy="363114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BD58FD0-A08D-ACB1-63C8-EEF21B0345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4419" y="5953521"/>
            <a:ext cx="9407102" cy="351863"/>
          </a:xfrm>
          <a:solidFill>
            <a:schemeClr val="accent1">
              <a:lumMod val="50000"/>
            </a:schemeClr>
          </a:solidFill>
        </p:spPr>
        <p:txBody>
          <a:bodyPr>
            <a:normAutofit/>
          </a:bodyPr>
          <a:lstStyle/>
          <a:p>
            <a:pPr defTabSz="770291"/>
            <a:r>
              <a:rPr lang="en-US" sz="1768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Parallel &amp; Distributed Computing</a:t>
            </a:r>
            <a:endParaRPr lang="en-US" sz="170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571F83-AAEC-388E-CD94-A1E4577A513D}"/>
              </a:ext>
            </a:extLst>
          </p:cNvPr>
          <p:cNvSpPr txBox="1"/>
          <p:nvPr/>
        </p:nvSpPr>
        <p:spPr>
          <a:xfrm>
            <a:off x="9081134" y="5297032"/>
            <a:ext cx="1730387" cy="46235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 defTabSz="770291">
              <a:spcAft>
                <a:spcPts val="624"/>
              </a:spcAft>
            </a:pPr>
            <a:r>
              <a:rPr lang="en-US" sz="2359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Lecture-3A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967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Flynn’s Taxonomy (SISD)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algn="just">
              <a:lnSpc>
                <a:spcPct val="170000"/>
              </a:lnSpc>
            </a:pPr>
            <a:r>
              <a:rPr lang="en-US" dirty="0"/>
              <a:t>A sequential computer which exploits </a:t>
            </a:r>
            <a:r>
              <a:rPr lang="en-US" b="1" dirty="0"/>
              <a:t>no parallelism</a:t>
            </a:r>
            <a:r>
              <a:rPr lang="en-US" dirty="0"/>
              <a:t> in either the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instruction</a:t>
            </a:r>
            <a:r>
              <a:rPr lang="en-US" dirty="0"/>
              <a:t> or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streams</a:t>
            </a:r>
            <a:r>
              <a:rPr lang="en-US" dirty="0"/>
              <a:t>.</a:t>
            </a:r>
          </a:p>
          <a:p>
            <a:pPr algn="just">
              <a:lnSpc>
                <a:spcPct val="170000"/>
              </a:lnSpc>
            </a:pP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Single control unit</a:t>
            </a:r>
            <a:r>
              <a:rPr lang="en-US" dirty="0"/>
              <a:t> (CU) fetches </a:t>
            </a:r>
            <a:r>
              <a:rPr lang="en-US" b="1" dirty="0"/>
              <a:t>single instruction stream</a:t>
            </a:r>
            <a:r>
              <a:rPr lang="en-US" dirty="0"/>
              <a:t> (IS) from memory.</a:t>
            </a:r>
          </a:p>
          <a:p>
            <a:pPr algn="just">
              <a:lnSpc>
                <a:spcPct val="170000"/>
              </a:lnSpc>
            </a:pPr>
            <a:r>
              <a:rPr lang="en-US" dirty="0"/>
              <a:t>The </a:t>
            </a:r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</a:t>
            </a:r>
            <a:r>
              <a:rPr lang="en-US" dirty="0"/>
              <a:t> then generates appropriate control signals to direct single processing element (PE) to operate on single data stream (DS) i.e., one operation at a time.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2" descr="SISD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374" y="4984157"/>
            <a:ext cx="1738475" cy="17384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8441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Flynn’s Taxonomy (SISD)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/>
              <a:t>It requires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less power.</a:t>
            </a:r>
          </a:p>
          <a:p>
            <a:pPr algn="just">
              <a:lnSpc>
                <a:spcPct val="150000"/>
              </a:lnSpc>
            </a:pPr>
            <a:r>
              <a:rPr lang="en-US" b="1" dirty="0"/>
              <a:t>There is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no issue of complex communication protocol </a:t>
            </a:r>
            <a:r>
              <a:rPr lang="en-US" b="1" dirty="0"/>
              <a:t>between multiple cores.</a:t>
            </a:r>
          </a:p>
          <a:p>
            <a:pPr algn="just">
              <a:lnSpc>
                <a:spcPct val="150000"/>
              </a:lnSpc>
            </a:pPr>
            <a:r>
              <a:rPr lang="en-US" b="1" dirty="0"/>
              <a:t>The </a:t>
            </a:r>
            <a:r>
              <a:rPr lang="en-US" b="1" dirty="0">
                <a:solidFill>
                  <a:srgbClr val="FF0000"/>
                </a:solidFill>
              </a:rPr>
              <a:t>speed of SISD architecture is limited </a:t>
            </a:r>
            <a:r>
              <a:rPr lang="en-US" b="1" dirty="0"/>
              <a:t>just like single-core processors.</a:t>
            </a:r>
          </a:p>
          <a:p>
            <a:pPr algn="just">
              <a:lnSpc>
                <a:spcPct val="150000"/>
              </a:lnSpc>
            </a:pPr>
            <a:r>
              <a:rPr lang="en-US" b="1" dirty="0"/>
              <a:t>It is </a:t>
            </a:r>
            <a:r>
              <a:rPr lang="en-US" b="1" dirty="0">
                <a:solidFill>
                  <a:srgbClr val="FF0000"/>
                </a:solidFill>
              </a:rPr>
              <a:t>not suitable for larger applications.</a:t>
            </a:r>
          </a:p>
        </p:txBody>
      </p:sp>
    </p:spTree>
    <p:extLst>
      <p:ext uri="{BB962C8B-B14F-4D97-AF65-F5344CB8AC3E}">
        <p14:creationId xmlns:p14="http://schemas.microsoft.com/office/powerpoint/2010/main" val="37774839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Flynn’s Taxonomy (SIMD)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70000"/>
              </a:lnSpc>
            </a:pPr>
            <a:r>
              <a:rPr lang="en-US" dirty="0"/>
              <a:t>A </a:t>
            </a:r>
            <a:r>
              <a:rPr lang="en-US" b="1" dirty="0">
                <a:solidFill>
                  <a:srgbClr val="FF0000"/>
                </a:solidFill>
              </a:rPr>
              <a:t>single instruction</a:t>
            </a:r>
            <a:r>
              <a:rPr lang="en-US" dirty="0"/>
              <a:t> operates on </a:t>
            </a:r>
            <a:r>
              <a:rPr lang="en-US" b="1" dirty="0">
                <a:solidFill>
                  <a:schemeClr val="accent5"/>
                </a:solidFill>
              </a:rPr>
              <a:t>multiple different data streams</a:t>
            </a:r>
            <a:r>
              <a:rPr lang="en-US" dirty="0"/>
              <a:t>.</a:t>
            </a:r>
          </a:p>
          <a:p>
            <a:pPr algn="just">
              <a:lnSpc>
                <a:spcPct val="170000"/>
              </a:lnSpc>
            </a:pPr>
            <a:r>
              <a:rPr lang="en-US" dirty="0"/>
              <a:t>Instructions can be executed </a:t>
            </a:r>
            <a:r>
              <a:rPr lang="en-US" b="1" dirty="0"/>
              <a:t>sequentially</a:t>
            </a:r>
            <a:r>
              <a:rPr lang="en-US" dirty="0"/>
              <a:t>, such as by </a:t>
            </a:r>
            <a:r>
              <a:rPr lang="en-US" b="1" dirty="0"/>
              <a:t>pipelining</a:t>
            </a:r>
            <a:r>
              <a:rPr lang="en-US" dirty="0"/>
              <a:t>, or in parallel by </a:t>
            </a:r>
            <a:r>
              <a:rPr lang="en-US" b="1" dirty="0">
                <a:solidFill>
                  <a:srgbClr val="FF0000"/>
                </a:solidFill>
              </a:rPr>
              <a:t>multiple functional units</a:t>
            </a:r>
            <a:r>
              <a:rPr lang="en-US" dirty="0"/>
              <a:t>.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6" descr="SIMD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6800" y="3509963"/>
            <a:ext cx="2667000" cy="26670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241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Flynn’s Taxonomy (SIMD)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Throughput of the system can be increased </a:t>
            </a:r>
            <a:r>
              <a:rPr lang="en-US" b="1" dirty="0"/>
              <a:t>by increasing the number of cores of the processor.</a:t>
            </a:r>
          </a:p>
          <a:p>
            <a:pPr algn="just">
              <a:lnSpc>
                <a:spcPct val="150000"/>
              </a:lnSpc>
            </a:pPr>
            <a:r>
              <a:rPr lang="en-US" b="1" dirty="0"/>
              <a:t>Processing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speed is higher than SISD architecture.</a:t>
            </a:r>
          </a:p>
          <a:p>
            <a:pPr algn="just">
              <a:lnSpc>
                <a:spcPct val="150000"/>
              </a:lnSpc>
            </a:pPr>
            <a:r>
              <a:rPr lang="en-US" b="1" dirty="0"/>
              <a:t>There is </a:t>
            </a:r>
            <a:r>
              <a:rPr lang="en-US" b="1" dirty="0">
                <a:solidFill>
                  <a:srgbClr val="FF0000"/>
                </a:solidFill>
              </a:rPr>
              <a:t>complex communication between numbers of cores </a:t>
            </a:r>
            <a:r>
              <a:rPr lang="en-US" b="1" dirty="0"/>
              <a:t>of processor.</a:t>
            </a:r>
          </a:p>
          <a:p>
            <a:pPr algn="just">
              <a:lnSpc>
                <a:spcPct val="150000"/>
              </a:lnSpc>
            </a:pPr>
            <a:r>
              <a:rPr lang="en-US" b="1" dirty="0"/>
              <a:t>The </a:t>
            </a:r>
            <a:r>
              <a:rPr lang="en-US" b="1" dirty="0">
                <a:solidFill>
                  <a:srgbClr val="FF0000"/>
                </a:solidFill>
              </a:rPr>
              <a:t>cost is higher than SISD </a:t>
            </a:r>
            <a:r>
              <a:rPr lang="en-US" b="1" dirty="0"/>
              <a:t>architecture.</a:t>
            </a:r>
          </a:p>
        </p:txBody>
      </p:sp>
    </p:spTree>
    <p:extLst>
      <p:ext uri="{BB962C8B-B14F-4D97-AF65-F5344CB8AC3E}">
        <p14:creationId xmlns:p14="http://schemas.microsoft.com/office/powerpoint/2010/main" val="236410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Flynn’s Taxonomy (MISD)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70000"/>
              </a:lnSpc>
            </a:pPr>
            <a:r>
              <a:rPr lang="en-US" b="1" dirty="0">
                <a:solidFill>
                  <a:srgbClr val="FF0000"/>
                </a:solidFill>
              </a:rPr>
              <a:t>Multiple instructions</a:t>
            </a:r>
            <a:r>
              <a:rPr lang="en-US" dirty="0"/>
              <a:t> operate on one </a:t>
            </a:r>
            <a:r>
              <a:rPr lang="en-US" b="1" dirty="0">
                <a:solidFill>
                  <a:schemeClr val="accent5"/>
                </a:solidFill>
              </a:rPr>
              <a:t>data stream</a:t>
            </a:r>
            <a:r>
              <a:rPr lang="en-US" dirty="0"/>
              <a:t>.</a:t>
            </a:r>
          </a:p>
          <a:p>
            <a:pPr algn="just">
              <a:lnSpc>
                <a:spcPct val="170000"/>
              </a:lnSpc>
            </a:pPr>
            <a:r>
              <a:rPr lang="en-US" dirty="0"/>
              <a:t>Systems with MISD stream have number of </a:t>
            </a:r>
            <a:r>
              <a:rPr lang="en-US" b="1" dirty="0"/>
              <a:t>processing units</a:t>
            </a:r>
            <a:r>
              <a:rPr lang="en-US" dirty="0"/>
              <a:t> performing </a:t>
            </a:r>
            <a:r>
              <a:rPr lang="en-US" b="1" dirty="0"/>
              <a:t>different operations</a:t>
            </a:r>
            <a:r>
              <a:rPr lang="en-US" dirty="0"/>
              <a:t> by executing </a:t>
            </a:r>
            <a:r>
              <a:rPr lang="en-US" b="1" dirty="0"/>
              <a:t>different instructions</a:t>
            </a:r>
            <a:r>
              <a:rPr lang="en-US" dirty="0"/>
              <a:t> on the </a:t>
            </a:r>
            <a:r>
              <a:rPr lang="en-US" b="1" dirty="0">
                <a:solidFill>
                  <a:srgbClr val="FF0000"/>
                </a:solidFill>
              </a:rPr>
              <a:t>same data set</a:t>
            </a:r>
            <a:r>
              <a:rPr lang="en-US" dirty="0"/>
              <a:t>.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5" name="Picture 4" descr="MISD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4676" y="4107839"/>
            <a:ext cx="2069123" cy="206912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597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Flynn’s Taxonomy (MIMD)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70000"/>
              </a:lnSpc>
            </a:pPr>
            <a:r>
              <a:rPr lang="en-US" dirty="0"/>
              <a:t>Multiple autonomous processors simultaneously executing </a:t>
            </a:r>
            <a:r>
              <a:rPr lang="en-US" b="1" dirty="0">
                <a:solidFill>
                  <a:schemeClr val="accent5"/>
                </a:solidFill>
              </a:rPr>
              <a:t>different instructions</a:t>
            </a:r>
            <a:r>
              <a:rPr lang="en-US" dirty="0"/>
              <a:t> on </a:t>
            </a:r>
            <a:r>
              <a:rPr lang="en-US" b="1" dirty="0">
                <a:solidFill>
                  <a:srgbClr val="FF0000"/>
                </a:solidFill>
              </a:rPr>
              <a:t>different data</a:t>
            </a:r>
            <a:r>
              <a:rPr lang="en-US" dirty="0"/>
              <a:t>.</a:t>
            </a:r>
          </a:p>
          <a:p>
            <a:pPr algn="just">
              <a:lnSpc>
                <a:spcPct val="170000"/>
              </a:lnSpc>
            </a:pPr>
            <a:r>
              <a:rPr lang="en-US" dirty="0"/>
              <a:t>MIMD architectures include multi-core superscalar processors, and distributed systems, using either one shared memory space or a distributed memory space.</a:t>
            </a:r>
          </a:p>
        </p:txBody>
      </p:sp>
      <p:pic>
        <p:nvPicPr>
          <p:cNvPr id="5" name="Picture 8" descr="MIMD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4777" y="4799765"/>
            <a:ext cx="1812230" cy="181223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2878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38115090-49CF-14D3-94D6-FC599B33E269}"/>
              </a:ext>
            </a:extLst>
          </p:cNvPr>
          <p:cNvSpPr txBox="1">
            <a:spLocks/>
          </p:cNvSpPr>
          <p:nvPr/>
        </p:nvSpPr>
        <p:spPr>
          <a:xfrm>
            <a:off x="1371597" y="348865"/>
            <a:ext cx="10044023" cy="8777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Hardware Architectures:</a:t>
            </a:r>
            <a:b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4000" b="1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Multiprocessors (Shared Memory)</a:t>
            </a:r>
          </a:p>
        </p:txBody>
      </p:sp>
      <p:pic>
        <p:nvPicPr>
          <p:cNvPr id="2" name="Picture 1" descr="A diagram of different devices&#10;&#10;Description automatically generated with medium confidence">
            <a:extLst>
              <a:ext uri="{FF2B5EF4-FFF2-40B4-BE49-F238E27FC236}">
                <a16:creationId xmlns:a16="http://schemas.microsoft.com/office/drawing/2014/main" id="{323877BB-703F-9E61-8B15-00D44902B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1313" y="2112579"/>
            <a:ext cx="4757475" cy="363114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BD58FD0-A08D-ACB1-63C8-EEF21B0345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4419" y="5953521"/>
            <a:ext cx="9407102" cy="351863"/>
          </a:xfrm>
          <a:solidFill>
            <a:schemeClr val="accent1">
              <a:lumMod val="50000"/>
            </a:schemeClr>
          </a:solidFill>
        </p:spPr>
        <p:txBody>
          <a:bodyPr>
            <a:normAutofit/>
          </a:bodyPr>
          <a:lstStyle/>
          <a:p>
            <a:pPr defTabSz="770291"/>
            <a:r>
              <a:rPr lang="en-US" sz="1768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Parallel &amp; Distributed Computing</a:t>
            </a:r>
            <a:endParaRPr lang="en-US" sz="170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B571F83-AAEC-388E-CD94-A1E4577A513D}"/>
              </a:ext>
            </a:extLst>
          </p:cNvPr>
          <p:cNvSpPr txBox="1"/>
          <p:nvPr/>
        </p:nvSpPr>
        <p:spPr>
          <a:xfrm>
            <a:off x="9081134" y="5297032"/>
            <a:ext cx="1730387" cy="462350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pPr algn="ctr" defTabSz="770291">
              <a:spcAft>
                <a:spcPts val="624"/>
              </a:spcAft>
            </a:pPr>
            <a:r>
              <a:rPr lang="en-US" sz="2359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Lecture-3B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709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Course Outlines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8940" y="1753278"/>
            <a:ext cx="7814120" cy="442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949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algn="just">
              <a:lnSpc>
                <a:spcPct val="150000"/>
              </a:lnSpc>
            </a:pPr>
            <a:r>
              <a:rPr lang="en-US" b="1" dirty="0"/>
              <a:t>Shared memory</a:t>
            </a:r>
            <a:r>
              <a:rPr lang="en-US" dirty="0"/>
              <a:t> is memory that </a:t>
            </a:r>
            <a:r>
              <a:rPr lang="en-US" b="1" dirty="0">
                <a:solidFill>
                  <a:schemeClr val="accent5"/>
                </a:solidFill>
              </a:rPr>
              <a:t>simultaneously</a:t>
            </a:r>
            <a:r>
              <a:rPr lang="en-US" dirty="0"/>
              <a:t> accessed by multiple programs with an intent to </a:t>
            </a:r>
            <a:r>
              <a:rPr lang="en-US" b="1" dirty="0">
                <a:solidFill>
                  <a:srgbClr val="FF0000"/>
                </a:solidFill>
              </a:rPr>
              <a:t>provide communication among them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avoid redundant copies</a:t>
            </a:r>
            <a:r>
              <a:rPr lang="en-US" dirty="0"/>
              <a:t>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Shared memory is an efficient means of passing data between programs.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Depending on context,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programs may run on a single processor</a:t>
            </a:r>
            <a:r>
              <a:rPr lang="en-US" dirty="0"/>
              <a:t> or </a:t>
            </a:r>
            <a:r>
              <a:rPr lang="en-US" b="1" dirty="0">
                <a:solidFill>
                  <a:schemeClr val="accent5"/>
                </a:solidFill>
              </a:rPr>
              <a:t>on multiple separate processors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05807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873" y="1702116"/>
            <a:ext cx="10522255" cy="452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8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b="1" dirty="0"/>
              <a:t>Hardware Architectures</a:t>
            </a:r>
          </a:p>
        </p:txBody>
      </p:sp>
      <p:pic>
        <p:nvPicPr>
          <p:cNvPr id="5" name="Picture 4" descr="CPU with binary numbers and blueprint">
            <a:extLst>
              <a:ext uri="{FF2B5EF4-FFF2-40B4-BE49-F238E27FC236}">
                <a16:creationId xmlns:a16="http://schemas.microsoft.com/office/drawing/2014/main" id="{7F4843B6-A3DF-81D0-4C28-9DABB17D02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850" r="27950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97762" y="2706624"/>
            <a:ext cx="6606216" cy="3868834"/>
          </a:xfrm>
        </p:spPr>
        <p:txBody>
          <a:bodyPr>
            <a:normAutofit/>
          </a:bodyPr>
          <a:lstStyle/>
          <a:p>
            <a:r>
              <a:rPr lang="en-US" sz="2400" b="1" dirty="0"/>
              <a:t>Hardware architecture</a:t>
            </a:r>
            <a:r>
              <a:rPr lang="en-US" sz="2400" dirty="0"/>
              <a:t> refers to the identification of a 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system's physical components and their interrelationships</a:t>
            </a:r>
            <a:r>
              <a:rPr lang="en-US" sz="2400" b="1" dirty="0"/>
              <a:t>.</a:t>
            </a:r>
          </a:p>
          <a:p>
            <a:r>
              <a:rPr lang="en-US" sz="2400" dirty="0"/>
              <a:t>This description, often called a 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hardware design model</a:t>
            </a:r>
            <a:r>
              <a:rPr lang="en-US" sz="2400" dirty="0"/>
              <a:t>, allows hardware designers to understand how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</a:rPr>
              <a:t>their components fit into a system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</a:rPr>
              <a:t>architecture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2400" dirty="0"/>
              <a:t>and </a:t>
            </a:r>
            <a:r>
              <a:rPr lang="en-US" sz="2400" b="1" u="sng" dirty="0"/>
              <a:t>provides to software component designers</a:t>
            </a:r>
            <a:r>
              <a:rPr lang="en-US" sz="2400" dirty="0"/>
              <a:t>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</a:rPr>
              <a:t>important information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 needed for </a:t>
            </a:r>
            <a:r>
              <a:rPr lang="en-US" sz="2400" b="1" i="1" dirty="0">
                <a:solidFill>
                  <a:schemeClr val="accent2">
                    <a:lumMod val="75000"/>
                  </a:schemeClr>
                </a:solidFill>
              </a:rPr>
              <a:t>software development and integration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09109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b="1" dirty="0"/>
              <a:t>Shared memory</a:t>
            </a:r>
            <a:r>
              <a:rPr lang="en-US" dirty="0"/>
              <a:t> concept is not only existed at hardware.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It is rather a </a:t>
            </a:r>
            <a:r>
              <a:rPr lang="en-US" b="1" dirty="0"/>
              <a:t>joint venture</a:t>
            </a:r>
            <a:r>
              <a:rPr lang="en-US" dirty="0"/>
              <a:t> of </a:t>
            </a:r>
            <a:r>
              <a:rPr lang="en-US" b="1" dirty="0">
                <a:solidFill>
                  <a:schemeClr val="accent5"/>
                </a:solidFill>
              </a:rPr>
              <a:t>Hardware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Software</a:t>
            </a:r>
            <a:r>
              <a:rPr lang="en-US" dirty="0"/>
              <a:t>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Let us discuss in upcoming slides: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6610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(Hardware Level)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>
              <a:lnSpc>
                <a:spcPct val="170000"/>
              </a:lnSpc>
            </a:pPr>
            <a:r>
              <a:rPr lang="en-US" dirty="0"/>
              <a:t>In computer hardware, shared memory refers to a (typically large) block of </a:t>
            </a:r>
            <a:r>
              <a:rPr lang="en-US" b="1" dirty="0">
                <a:solidFill>
                  <a:schemeClr val="accent5"/>
                </a:solidFill>
              </a:rPr>
              <a:t>Random Access Memory</a:t>
            </a:r>
            <a:r>
              <a:rPr lang="en-US" dirty="0"/>
              <a:t> (</a:t>
            </a:r>
            <a:r>
              <a:rPr lang="en-US" b="1" dirty="0">
                <a:solidFill>
                  <a:schemeClr val="accent5"/>
                </a:solidFill>
              </a:rPr>
              <a:t>RAM</a:t>
            </a:r>
            <a:r>
              <a:rPr lang="en-US" dirty="0"/>
              <a:t>) that can be accessed by </a:t>
            </a:r>
            <a:r>
              <a:rPr lang="en-US" b="1" dirty="0">
                <a:solidFill>
                  <a:srgbClr val="FF0000"/>
                </a:solidFill>
              </a:rPr>
              <a:t>several different Central Processing Units</a:t>
            </a:r>
            <a:r>
              <a:rPr lang="en-US" dirty="0"/>
              <a:t> (</a:t>
            </a:r>
            <a:r>
              <a:rPr lang="en-US" b="1" dirty="0">
                <a:solidFill>
                  <a:srgbClr val="FF0000"/>
                </a:solidFill>
              </a:rPr>
              <a:t>CPUs</a:t>
            </a:r>
            <a:r>
              <a:rPr lang="en-US" dirty="0"/>
              <a:t>) in a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multiprocessor computer system</a:t>
            </a:r>
            <a:r>
              <a:rPr lang="en-US" dirty="0"/>
              <a:t>.</a:t>
            </a:r>
          </a:p>
          <a:p>
            <a:pPr algn="just">
              <a:lnSpc>
                <a:spcPct val="170000"/>
              </a:lnSpc>
            </a:pPr>
            <a:r>
              <a:rPr lang="en-US" dirty="0"/>
              <a:t>In </a:t>
            </a:r>
            <a:r>
              <a:rPr lang="en-US" b="1" dirty="0">
                <a:solidFill>
                  <a:schemeClr val="accent5"/>
                </a:solidFill>
              </a:rPr>
              <a:t>shared memory systems</a:t>
            </a:r>
            <a:r>
              <a:rPr lang="en-US" dirty="0"/>
              <a:t> following different approaches may followed:</a:t>
            </a:r>
          </a:p>
        </p:txBody>
      </p:sp>
    </p:spTree>
    <p:extLst>
      <p:ext uri="{BB962C8B-B14F-4D97-AF65-F5344CB8AC3E}">
        <p14:creationId xmlns:p14="http://schemas.microsoft.com/office/powerpoint/2010/main" val="3597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(Hardware Level)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US" b="1" u="sng" dirty="0"/>
              <a:t>Uniform memory Access (UMA)</a:t>
            </a:r>
            <a:r>
              <a:rPr lang="en-US" dirty="0"/>
              <a:t>: all the processors share the physical memory </a:t>
            </a:r>
            <a:r>
              <a:rPr lang="en-US" b="1" dirty="0">
                <a:solidFill>
                  <a:schemeClr val="accent5"/>
                </a:solidFill>
              </a:rPr>
              <a:t>uniformly</a:t>
            </a:r>
            <a:r>
              <a:rPr lang="en-US" dirty="0"/>
              <a:t> (e.g. access time is same etc.);</a:t>
            </a:r>
          </a:p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US" b="1" u="sng" dirty="0"/>
              <a:t>Non-uniform Memory Access (NUMA)</a:t>
            </a:r>
            <a:r>
              <a:rPr lang="en-US" dirty="0"/>
              <a:t>: memory access time </a:t>
            </a:r>
            <a:r>
              <a:rPr lang="en-US" b="1" dirty="0">
                <a:solidFill>
                  <a:schemeClr val="accent5"/>
                </a:solidFill>
              </a:rPr>
              <a:t>depends on the memory location</a:t>
            </a:r>
            <a:r>
              <a:rPr lang="en-US" dirty="0"/>
              <a:t> relative to a processor;</a:t>
            </a:r>
          </a:p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US" b="1" u="sng" dirty="0"/>
              <a:t>Cache-only Memory Architecture (COMA)</a:t>
            </a:r>
            <a:r>
              <a:rPr lang="en-US" dirty="0"/>
              <a:t>: the </a:t>
            </a:r>
            <a:r>
              <a:rPr lang="en-US" b="1" dirty="0">
                <a:solidFill>
                  <a:schemeClr val="accent5"/>
                </a:solidFill>
              </a:rPr>
              <a:t>local memories for the processors at each node is used as cache instead of as actual main memory</a:t>
            </a:r>
            <a:r>
              <a:rPr lang="en-US" dirty="0"/>
              <a:t>.</a:t>
            </a:r>
          </a:p>
          <a:p>
            <a:pPr algn="just">
              <a:lnSpc>
                <a:spcPct val="17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80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(Hardware Level)</a:t>
            </a:r>
          </a:p>
        </p:txBody>
      </p:sp>
      <p:pic>
        <p:nvPicPr>
          <p:cNvPr id="5" name="Content Placeholder 4" descr="Related image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95" t="27012" r="3785" b="14451"/>
          <a:stretch/>
        </p:blipFill>
        <p:spPr bwMode="auto">
          <a:xfrm>
            <a:off x="1446477" y="1723960"/>
            <a:ext cx="9299045" cy="443158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521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(Hardware Level)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b="1" u="sng" dirty="0"/>
              <a:t>An Advantage</a:t>
            </a:r>
            <a:r>
              <a:rPr lang="en-US" dirty="0"/>
              <a:t>: A shared memory system is relatively </a:t>
            </a:r>
            <a:r>
              <a:rPr lang="en-US" b="1" dirty="0">
                <a:solidFill>
                  <a:schemeClr val="accent5"/>
                </a:solidFill>
              </a:rPr>
              <a:t>easy to program since all processors share a single view of data</a:t>
            </a:r>
            <a:r>
              <a:rPr lang="en-US" dirty="0"/>
              <a:t> and the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communication between processors can be as fast as memory accesses to a same location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86238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(Hardware Level)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b="1" u="sng" dirty="0"/>
              <a:t>A Challenge</a:t>
            </a:r>
            <a:r>
              <a:rPr lang="en-US" dirty="0"/>
              <a:t>: The issue with shared memory systems is that </a:t>
            </a:r>
            <a:r>
              <a:rPr lang="en-US" b="1" dirty="0">
                <a:solidFill>
                  <a:srgbClr val="FF0000"/>
                </a:solidFill>
              </a:rPr>
              <a:t>many CPUs need fast access to memory and will likely cache memory</a:t>
            </a:r>
            <a:r>
              <a:rPr lang="en-US" dirty="0"/>
              <a:t>, which </a:t>
            </a:r>
            <a:r>
              <a:rPr lang="en-US" b="1" u="sng" dirty="0">
                <a:solidFill>
                  <a:srgbClr val="FF0000"/>
                </a:solidFill>
              </a:rPr>
              <a:t>has two complications</a:t>
            </a:r>
            <a:r>
              <a:rPr lang="en-US" dirty="0"/>
              <a:t>:</a:t>
            </a:r>
          </a:p>
          <a:p>
            <a:pPr algn="just">
              <a:lnSpc>
                <a:spcPct val="150000"/>
              </a:lnSpc>
            </a:pPr>
            <a:r>
              <a:rPr lang="en-US" b="1" u="sng" dirty="0"/>
              <a:t>Access Time Degradation</a:t>
            </a:r>
            <a:r>
              <a:rPr lang="en-US" dirty="0"/>
              <a:t>: when </a:t>
            </a:r>
            <a:r>
              <a:rPr lang="en-US" b="1" dirty="0">
                <a:solidFill>
                  <a:schemeClr val="accent5"/>
                </a:solidFill>
              </a:rPr>
              <a:t>several processors try to access same memory location</a:t>
            </a:r>
            <a:r>
              <a:rPr lang="en-US" dirty="0"/>
              <a:t> it causes </a:t>
            </a:r>
            <a:r>
              <a:rPr lang="en-US" b="1" dirty="0">
                <a:solidFill>
                  <a:srgbClr val="FF0000"/>
                </a:solidFill>
              </a:rPr>
              <a:t>contention (conflict)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0696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(Hardware Level)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b="1" u="sng" dirty="0"/>
              <a:t>Access Time Degradation</a:t>
            </a:r>
            <a:r>
              <a:rPr lang="en-US" dirty="0"/>
              <a:t>:</a:t>
            </a:r>
          </a:p>
        </p:txBody>
      </p:sp>
      <p:pic>
        <p:nvPicPr>
          <p:cNvPr id="1026" name="Picture 2" descr="Introduction to Parallel Computing Tutorial | High Performance Comput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597" y="1825625"/>
            <a:ext cx="4359204" cy="4038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838198" y="4984100"/>
            <a:ext cx="6156397" cy="1200329"/>
          </a:xfrm>
          <a:prstGeom prst="rect">
            <a:avLst/>
          </a:prstGeom>
          <a:ln>
            <a:solidFill>
              <a:srgbClr val="C00000"/>
            </a:solidFill>
          </a:ln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dirty="0"/>
              <a:t>Various mechanisms can be used to aid this, including locks, semaphores, </a:t>
            </a:r>
            <a:r>
              <a:rPr lang="en-US" sz="2400" dirty="0" err="1"/>
              <a:t>mutexes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54568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(Hardware Level)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b="1" u="sng" dirty="0"/>
              <a:t>Lack of data Coherence</a:t>
            </a:r>
            <a:r>
              <a:rPr lang="en-US" dirty="0"/>
              <a:t>: whenever </a:t>
            </a:r>
            <a:r>
              <a:rPr lang="en-US" b="1" dirty="0">
                <a:solidFill>
                  <a:schemeClr val="accent5"/>
                </a:solidFill>
              </a:rPr>
              <a:t>one cache is updated with information that may be used by other processors</a:t>
            </a:r>
            <a:r>
              <a:rPr lang="en-US" dirty="0"/>
              <a:t>, the </a:t>
            </a:r>
            <a:r>
              <a:rPr lang="en-US" b="1" dirty="0">
                <a:solidFill>
                  <a:schemeClr val="accent5"/>
                </a:solidFill>
              </a:rPr>
              <a:t>change needs to be reflected to the other processors</a:t>
            </a:r>
            <a:r>
              <a:rPr lang="en-US" dirty="0"/>
              <a:t>, otherwise the different processors will be working with </a:t>
            </a:r>
            <a:r>
              <a:rPr lang="en-US" b="1" dirty="0">
                <a:solidFill>
                  <a:srgbClr val="FF0000"/>
                </a:solidFill>
              </a:rPr>
              <a:t>incoherent data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8793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(Hardware Level)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946" y="1825625"/>
            <a:ext cx="7470108" cy="43513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981654" y="6006799"/>
            <a:ext cx="4981172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Incoherent caches: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The caches have different values of a single address location.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591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(Hardware Level)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3596" y="1742325"/>
            <a:ext cx="7544809" cy="439485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201429" y="6006799"/>
            <a:ext cx="3855828" cy="646331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rgbClr val="222222"/>
                </a:solidFill>
                <a:latin typeface="Arial" panose="020B0604020202020204" pitchFamily="34" charset="0"/>
              </a:rPr>
              <a:t>Coherent caches:</a:t>
            </a:r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 The data in all the caches' copies is the same.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533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70000"/>
              </a:lnSpc>
            </a:pPr>
            <a:r>
              <a:rPr lang="en-US" b="1" dirty="0"/>
              <a:t>Architecture</a:t>
            </a:r>
            <a:r>
              <a:rPr lang="en-US" dirty="0"/>
              <a:t> is a set of </a:t>
            </a:r>
            <a:r>
              <a:rPr lang="en-US" b="1" dirty="0">
                <a:solidFill>
                  <a:schemeClr val="accent5"/>
                </a:solidFill>
              </a:rPr>
              <a:t>rules and methods</a:t>
            </a:r>
            <a:r>
              <a:rPr lang="en-US" dirty="0"/>
              <a:t> that describe the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functionality</a:t>
            </a:r>
            <a:r>
              <a:rPr lang="en-US" dirty="0"/>
              <a:t>,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organization</a:t>
            </a:r>
            <a:r>
              <a:rPr lang="en-US" dirty="0"/>
              <a:t>, and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implementation</a:t>
            </a:r>
            <a:r>
              <a:rPr lang="en-US" dirty="0"/>
              <a:t> of computer.</a:t>
            </a:r>
          </a:p>
          <a:p>
            <a:pPr algn="just">
              <a:lnSpc>
                <a:spcPct val="170000"/>
              </a:lnSpc>
            </a:pPr>
            <a:r>
              <a:rPr lang="en-US" dirty="0"/>
              <a:t>Architecture is concerned with </a:t>
            </a:r>
            <a:r>
              <a:rPr lang="en-US" b="1" dirty="0"/>
              <a:t>balancing the performance</a:t>
            </a:r>
            <a:r>
              <a:rPr lang="en-US" dirty="0"/>
              <a:t>, </a:t>
            </a:r>
            <a:r>
              <a:rPr lang="en-US" b="1" dirty="0"/>
              <a:t>efficiency</a:t>
            </a:r>
            <a:r>
              <a:rPr lang="en-US" dirty="0"/>
              <a:t>, </a:t>
            </a:r>
            <a:r>
              <a:rPr lang="en-US" b="1" dirty="0"/>
              <a:t>cost</a:t>
            </a:r>
            <a:r>
              <a:rPr lang="en-US" dirty="0"/>
              <a:t>, and </a:t>
            </a:r>
            <a:r>
              <a:rPr lang="en-US" b="1" dirty="0"/>
              <a:t>reliability </a:t>
            </a:r>
            <a:r>
              <a:rPr lang="en-US" dirty="0"/>
              <a:t>of a computer system.</a:t>
            </a:r>
          </a:p>
        </p:txBody>
      </p:sp>
    </p:spTree>
    <p:extLst>
      <p:ext uri="{BB962C8B-B14F-4D97-AF65-F5344CB8AC3E}">
        <p14:creationId xmlns:p14="http://schemas.microsoft.com/office/powerpoint/2010/main" val="1901502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(Software Level)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At software level, shared memory can be managed by either: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</a:pPr>
            <a:r>
              <a:rPr lang="en-US" b="1" u="sng" dirty="0"/>
              <a:t>A method of inter-process communication (IPC)</a:t>
            </a:r>
            <a:r>
              <a:rPr lang="en-US" dirty="0"/>
              <a:t>, i.e. </a:t>
            </a:r>
            <a:r>
              <a:rPr lang="en-US" b="1" dirty="0">
                <a:solidFill>
                  <a:schemeClr val="accent5"/>
                </a:solidFill>
              </a:rPr>
              <a:t>a way of exchanging data between programs running at the same time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84750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(Software Level)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just">
              <a:lnSpc>
                <a:spcPct val="150000"/>
              </a:lnSpc>
              <a:buFont typeface="+mj-lt"/>
              <a:buAutoNum type="arabicPeriod" startAt="2"/>
            </a:pPr>
            <a:r>
              <a:rPr lang="en-US" b="1" u="sng" dirty="0"/>
              <a:t>A method of conserving memory space</a:t>
            </a:r>
            <a:r>
              <a:rPr lang="en-US" dirty="0"/>
              <a:t>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by directing accesses to </a:t>
            </a:r>
            <a:r>
              <a:rPr lang="en-US" b="1" u="sng" dirty="0">
                <a:solidFill>
                  <a:schemeClr val="accent6">
                    <a:lumMod val="75000"/>
                  </a:schemeClr>
                </a:solidFill>
              </a:rPr>
              <a:t>what would ordinarily be copies of a piece of data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 to a </a:t>
            </a:r>
            <a:r>
              <a:rPr lang="en-US" b="1" u="sng" dirty="0">
                <a:solidFill>
                  <a:srgbClr val="7030A0"/>
                </a:solidFill>
              </a:rPr>
              <a:t>single instance instead</a:t>
            </a:r>
            <a:r>
              <a:rPr lang="en-US" b="1" dirty="0">
                <a:solidFill>
                  <a:schemeClr val="accent5"/>
                </a:solidFill>
              </a:rPr>
              <a:t>, by using virtual memory mappings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or</a:t>
            </a:r>
            <a:r>
              <a:rPr lang="en-US" b="1" dirty="0">
                <a:solidFill>
                  <a:schemeClr val="accent5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with explicit support of the program in question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9385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Shared Memory (Software Level)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/>
              <a:t>Since both processes </a:t>
            </a:r>
            <a:r>
              <a:rPr lang="en-US" b="1" dirty="0">
                <a:solidFill>
                  <a:schemeClr val="accent5"/>
                </a:solidFill>
              </a:rPr>
              <a:t>can access the shared memory area like regular working memory</a:t>
            </a:r>
            <a:r>
              <a:rPr lang="en-US" dirty="0"/>
              <a:t>, this is a very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fast way of communication</a:t>
            </a:r>
            <a:r>
              <a:rPr lang="en-US" dirty="0"/>
              <a:t>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On the other hand, </a:t>
            </a:r>
            <a:r>
              <a:rPr lang="en-US" b="1" dirty="0">
                <a:solidFill>
                  <a:srgbClr val="FF0000"/>
                </a:solidFill>
              </a:rPr>
              <a:t>it is less scalable</a:t>
            </a:r>
            <a:r>
              <a:rPr lang="en-US" dirty="0"/>
              <a:t>, and </a:t>
            </a:r>
            <a:r>
              <a:rPr lang="en-US" b="1" dirty="0"/>
              <a:t>care must be taken to avoid issues if processes sharing memory are running on separate CPUs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/>
              <a:t>and</a:t>
            </a:r>
            <a:r>
              <a:rPr lang="en-US" b="1" dirty="0">
                <a:solidFill>
                  <a:srgbClr val="FF0000"/>
                </a:solidFill>
              </a:rPr>
              <a:t> the underlying architecture is not cache coherent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61109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</a:p>
        </p:txBody>
      </p:sp>
      <p:pic>
        <p:nvPicPr>
          <p:cNvPr id="4" name="Picture 2" descr="https://upload.wikimedia.org/wikipedia/commons/thumb/d/d8/ABasicComputer.gif/481px-ABasicComputer.gif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8" t="7346" r="4394" b="9135"/>
          <a:stretch/>
        </p:blipFill>
        <p:spPr bwMode="auto">
          <a:xfrm>
            <a:off x="2705980" y="1457636"/>
            <a:ext cx="6780041" cy="4753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34112" y="4146633"/>
            <a:ext cx="203389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organization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86983" y="2392352"/>
            <a:ext cx="208101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functionality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433002" y="5435273"/>
            <a:ext cx="25821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implementation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443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Flynn’s Taxonomy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>
              <a:lnSpc>
                <a:spcPct val="170000"/>
              </a:lnSpc>
            </a:pPr>
            <a:r>
              <a:rPr lang="en-US" b="1" dirty="0"/>
              <a:t>Michael J. Flynn</a:t>
            </a:r>
            <a:r>
              <a:rPr lang="en-US" dirty="0"/>
              <a:t> (born May 20, 1934) is an American professor at Stanford University.</a:t>
            </a:r>
          </a:p>
          <a:p>
            <a:pPr algn="just">
              <a:lnSpc>
                <a:spcPct val="170000"/>
              </a:lnSpc>
            </a:pPr>
            <a:r>
              <a:rPr lang="en-US" dirty="0"/>
              <a:t>Flynn proposed the </a:t>
            </a:r>
            <a:r>
              <a:rPr lang="en-US" b="1" dirty="0"/>
              <a:t>Flynn's taxonomy</a:t>
            </a:r>
            <a:r>
              <a:rPr lang="en-US" dirty="0"/>
              <a:t>, a </a:t>
            </a:r>
            <a:r>
              <a:rPr lang="en-US" b="1" dirty="0">
                <a:solidFill>
                  <a:schemeClr val="accent5"/>
                </a:solidFill>
              </a:rPr>
              <a:t>method of classifying digital computer architectures</a:t>
            </a:r>
            <a:r>
              <a:rPr lang="en-US" dirty="0"/>
              <a:t>, in 1966</a:t>
            </a:r>
          </a:p>
          <a:p>
            <a:endParaRPr lang="en-US" dirty="0"/>
          </a:p>
        </p:txBody>
      </p:sp>
      <p:pic>
        <p:nvPicPr>
          <p:cNvPr id="5" name="Picture 2" descr="Michael Flynn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3" b="10780"/>
          <a:stretch/>
        </p:blipFill>
        <p:spPr bwMode="auto">
          <a:xfrm>
            <a:off x="9481787" y="4404946"/>
            <a:ext cx="1872013" cy="1772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8392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Flynn’s Taxonomy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just">
              <a:lnSpc>
                <a:spcPct val="170000"/>
              </a:lnSpc>
            </a:pPr>
            <a:r>
              <a:rPr lang="en-US" dirty="0"/>
              <a:t>The four classifications based upon the number of </a:t>
            </a:r>
            <a:r>
              <a:rPr lang="en-US" b="1" dirty="0">
                <a:solidFill>
                  <a:schemeClr val="accent5"/>
                </a:solidFill>
              </a:rPr>
              <a:t>concurrent instruction (or control) streams</a:t>
            </a:r>
            <a:r>
              <a:rPr lang="en-US" dirty="0"/>
              <a:t> and </a:t>
            </a: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data streams</a:t>
            </a:r>
            <a:r>
              <a:rPr lang="en-US" dirty="0"/>
              <a:t> available in the architecture:</a:t>
            </a:r>
          </a:p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Single instruction stream</a:t>
            </a:r>
            <a:r>
              <a:rPr lang="en-US" b="1" dirty="0"/>
              <a:t>, </a:t>
            </a:r>
            <a:r>
              <a:rPr lang="en-US" b="1" dirty="0">
                <a:solidFill>
                  <a:srgbClr val="7030A0"/>
                </a:solidFill>
              </a:rPr>
              <a:t>single data stream (SISD)</a:t>
            </a:r>
          </a:p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Single instruction stream</a:t>
            </a:r>
            <a:r>
              <a:rPr lang="en-US" b="1" dirty="0"/>
              <a:t>, </a:t>
            </a:r>
            <a:r>
              <a:rPr lang="en-US" b="1" dirty="0">
                <a:solidFill>
                  <a:srgbClr val="7030A0"/>
                </a:solidFill>
              </a:rPr>
              <a:t>multiple data streams (SIMD)</a:t>
            </a:r>
          </a:p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5"/>
                </a:solidFill>
              </a:rPr>
              <a:t>Multiple instruction streams</a:t>
            </a:r>
            <a:r>
              <a:rPr lang="en-US" b="1" dirty="0"/>
              <a:t>, </a:t>
            </a:r>
            <a:r>
              <a:rPr lang="en-US" b="1" dirty="0">
                <a:solidFill>
                  <a:srgbClr val="FF0000"/>
                </a:solidFill>
              </a:rPr>
              <a:t>single data stream (MISD)</a:t>
            </a:r>
          </a:p>
          <a:p>
            <a:pPr marL="514350" indent="-514350" algn="just">
              <a:lnSpc>
                <a:spcPct val="170000"/>
              </a:lnSpc>
              <a:buFont typeface="+mj-lt"/>
              <a:buAutoNum type="arabicPeriod"/>
            </a:pPr>
            <a:r>
              <a:rPr lang="en-US" b="1" dirty="0">
                <a:solidFill>
                  <a:schemeClr val="accent5"/>
                </a:solidFill>
              </a:rPr>
              <a:t>Multiple instruction streams</a:t>
            </a:r>
            <a:r>
              <a:rPr lang="en-US" b="1" dirty="0"/>
              <a:t>, </a:t>
            </a:r>
            <a:r>
              <a:rPr lang="en-US" b="1" dirty="0">
                <a:solidFill>
                  <a:srgbClr val="FF0000"/>
                </a:solidFill>
              </a:rPr>
              <a:t>multiple data streams (MIMD)</a:t>
            </a:r>
          </a:p>
        </p:txBody>
      </p:sp>
    </p:spTree>
    <p:extLst>
      <p:ext uri="{BB962C8B-B14F-4D97-AF65-F5344CB8AC3E}">
        <p14:creationId xmlns:p14="http://schemas.microsoft.com/office/powerpoint/2010/main" val="388677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Flynn’s Taxonomy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70000"/>
              </a:lnSpc>
            </a:pPr>
            <a:r>
              <a:rPr lang="en-US" b="1" dirty="0"/>
              <a:t>Instruction stream:</a:t>
            </a:r>
            <a:r>
              <a:rPr lang="en-US" dirty="0"/>
              <a:t> The sequence of </a:t>
            </a:r>
            <a:r>
              <a:rPr lang="en-US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instructions</a:t>
            </a:r>
            <a:r>
              <a:rPr lang="en-US" dirty="0"/>
              <a:t> from </a:t>
            </a:r>
            <a:r>
              <a:rPr lang="en-US" b="1" dirty="0"/>
              <a:t>memory to the control unit</a:t>
            </a:r>
            <a:r>
              <a:rPr lang="en-US" dirty="0"/>
              <a:t>.</a:t>
            </a:r>
          </a:p>
          <a:p>
            <a:pPr algn="just">
              <a:lnSpc>
                <a:spcPct val="170000"/>
              </a:lnSpc>
            </a:pPr>
            <a:r>
              <a:rPr lang="en-US" b="1" dirty="0"/>
              <a:t>Data stream:</a:t>
            </a:r>
            <a:r>
              <a:rPr lang="en-US" dirty="0"/>
              <a:t> The sequence of </a:t>
            </a:r>
            <a:r>
              <a:rPr lang="en-US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</a:t>
            </a:r>
            <a:r>
              <a:rPr lang="en-US" dirty="0"/>
              <a:t> from </a:t>
            </a:r>
            <a:r>
              <a:rPr lang="en-US" b="1" dirty="0"/>
              <a:t>memory to the control unit</a:t>
            </a:r>
            <a:r>
              <a:rPr lang="en-US" dirty="0"/>
              <a:t>.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40207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Flynn’s Taxonomy</a:t>
            </a:r>
          </a:p>
        </p:txBody>
      </p:sp>
      <p:pic>
        <p:nvPicPr>
          <p:cNvPr id="4" name="Picture 2" descr="SISD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90"/>
            <a:ext cx="2313910" cy="23139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MISD.sv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2883" y="3304843"/>
            <a:ext cx="2313910" cy="23139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6" descr="SIMD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4274" y="2534749"/>
            <a:ext cx="2313910" cy="23139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MIMD.sv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39890" y="4065079"/>
            <a:ext cx="2313910" cy="231391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08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Hardware Architectures </a:t>
            </a:r>
            <a:r>
              <a:rPr lang="en-US" sz="4000" b="1" dirty="0" err="1"/>
              <a:t>cont</a:t>
            </a:r>
            <a:r>
              <a:rPr lang="en-US" sz="4000" b="1" dirty="0"/>
              <a:t>…</a:t>
            </a:r>
            <a:br>
              <a:rPr lang="en-US" sz="4000" b="1" dirty="0"/>
            </a:br>
            <a:r>
              <a:rPr lang="en-US" sz="4000" b="1" dirty="0"/>
              <a:t>Flynn’s Taxonomy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70000"/>
              </a:lnSpc>
            </a:pPr>
            <a:r>
              <a:rPr lang="en-US" b="1" dirty="0"/>
              <a:t>Instruction stream:</a:t>
            </a:r>
            <a:r>
              <a:rPr lang="en-US" dirty="0"/>
              <a:t> The sequence of </a:t>
            </a:r>
            <a:r>
              <a:rPr lang="en-US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instructions</a:t>
            </a:r>
            <a:r>
              <a:rPr lang="en-US" dirty="0"/>
              <a:t> from </a:t>
            </a:r>
            <a:r>
              <a:rPr lang="en-US" b="1" dirty="0"/>
              <a:t>memory to the control unit</a:t>
            </a:r>
            <a:r>
              <a:rPr lang="en-US" dirty="0"/>
              <a:t>.</a:t>
            </a:r>
          </a:p>
          <a:p>
            <a:pPr algn="just">
              <a:lnSpc>
                <a:spcPct val="170000"/>
              </a:lnSpc>
            </a:pPr>
            <a:r>
              <a:rPr lang="en-US" b="1" dirty="0"/>
              <a:t>Data stream:</a:t>
            </a:r>
            <a:r>
              <a:rPr lang="en-US" dirty="0"/>
              <a:t> The sequence of </a:t>
            </a:r>
            <a:r>
              <a:rPr lang="en-US" b="1" dirty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</a:t>
            </a:r>
            <a:r>
              <a:rPr lang="en-US" dirty="0"/>
              <a:t> from </a:t>
            </a:r>
            <a:r>
              <a:rPr lang="en-US" b="1" dirty="0"/>
              <a:t>memory to the control unit</a:t>
            </a:r>
            <a:r>
              <a:rPr lang="en-US" dirty="0"/>
              <a:t>.</a:t>
            </a:r>
            <a:endParaRPr lang="en-US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58763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18797</TotalTime>
  <Words>1291</Words>
  <Application>Microsoft Office PowerPoint</Application>
  <PresentationFormat>Widescreen</PresentationFormat>
  <Paragraphs>99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Parallel &amp; Distributed Computing</vt:lpstr>
      <vt:lpstr>Hardware Architectures</vt:lpstr>
      <vt:lpstr>Hardware Architectures cont…</vt:lpstr>
      <vt:lpstr>Hardware Architectures cont…</vt:lpstr>
      <vt:lpstr>Hardware Architectures cont… Flynn’s Taxonomy</vt:lpstr>
      <vt:lpstr>Hardware Architectures cont… Flynn’s Taxonomy</vt:lpstr>
      <vt:lpstr>Hardware Architectures cont… Flynn’s Taxonomy</vt:lpstr>
      <vt:lpstr>Hardware Architectures cont… Flynn’s Taxonomy</vt:lpstr>
      <vt:lpstr>Hardware Architectures cont… Flynn’s Taxonomy</vt:lpstr>
      <vt:lpstr>Hardware Architectures cont… Flynn’s Taxonomy (SISD)</vt:lpstr>
      <vt:lpstr>Hardware Architectures cont… Flynn’s Taxonomy (SISD)</vt:lpstr>
      <vt:lpstr>Hardware Architectures cont… Flynn’s Taxonomy (SIMD)</vt:lpstr>
      <vt:lpstr>Hardware Architectures cont… Flynn’s Taxonomy (SIMD)</vt:lpstr>
      <vt:lpstr>Hardware Architectures cont… Flynn’s Taxonomy (MISD)</vt:lpstr>
      <vt:lpstr>Hardware Architectures cont… Flynn’s Taxonomy (MIMD)</vt:lpstr>
      <vt:lpstr>Parallel &amp; Distributed Computing</vt:lpstr>
      <vt:lpstr>Course Outlines</vt:lpstr>
      <vt:lpstr>Hardware Architectures cont… Shared Memory</vt:lpstr>
      <vt:lpstr>Hardware Architectures cont… Shared Memory</vt:lpstr>
      <vt:lpstr>Hardware Architectures cont… Shared Memory</vt:lpstr>
      <vt:lpstr>Hardware Architectures cont… Shared Memory (Hardware Level)</vt:lpstr>
      <vt:lpstr>Hardware Architectures cont… Shared Memory (Hardware Level)</vt:lpstr>
      <vt:lpstr>Hardware Architectures cont… Shared Memory (Hardware Level)</vt:lpstr>
      <vt:lpstr>Hardware Architectures cont… Shared Memory (Hardware Level)</vt:lpstr>
      <vt:lpstr>Hardware Architectures cont… Shared Memory (Hardware Level)</vt:lpstr>
      <vt:lpstr>Hardware Architectures cont… Shared Memory (Hardware Level)</vt:lpstr>
      <vt:lpstr>Hardware Architectures cont… Shared Memory (Hardware Level)</vt:lpstr>
      <vt:lpstr>Hardware Architectures cont… Shared Memory (Hardware Level)</vt:lpstr>
      <vt:lpstr>Hardware Architectures cont… Shared Memory (Hardware Level)</vt:lpstr>
      <vt:lpstr>Hardware Architectures cont… Shared Memory (Software Level)</vt:lpstr>
      <vt:lpstr>Hardware Architectures cont… Shared Memory (Software Level)</vt:lpstr>
      <vt:lpstr>Hardware Architectures cont… Shared Memory (Software Level)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Arfan</dc:creator>
  <cp:lastModifiedBy>Shahzad Arif</cp:lastModifiedBy>
  <cp:revision>149</cp:revision>
  <dcterms:created xsi:type="dcterms:W3CDTF">2020-04-04T20:45:15Z</dcterms:created>
  <dcterms:modified xsi:type="dcterms:W3CDTF">2023-10-24T06:47:32Z</dcterms:modified>
</cp:coreProperties>
</file>

<file path=docProps/thumbnail.jpeg>
</file>